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2"/>
  </p:notesMasterIdLst>
  <p:handoutMasterIdLst>
    <p:handoutMasterId r:id="rId13"/>
  </p:handoutMasterIdLst>
  <p:sldIdLst>
    <p:sldId id="256" r:id="rId5"/>
    <p:sldId id="282" r:id="rId6"/>
    <p:sldId id="271" r:id="rId7"/>
    <p:sldId id="283" r:id="rId8"/>
    <p:sldId id="279" r:id="rId9"/>
    <p:sldId id="281" r:id="rId10"/>
    <p:sldId id="28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56"/>
            <p14:sldId id="282"/>
            <p14:sldId id="271"/>
            <p14:sldId id="283"/>
          </p14:sldIdLst>
        </p14:section>
        <p14:section name="Design, Morph, Annotate, Work Together, Tell Me" id="{B9B51309-D148-4332-87C2-07BE32FBCA3B}">
          <p14:sldIdLst>
            <p14:sldId id="279"/>
            <p14:sldId id="281"/>
            <p14:sldId id="280"/>
          </p14:sldIdLst>
        </p14:section>
        <p14:section name="Learn More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404040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241" autoAdjust="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0FBE-A8DF-4758-9AC4-3A9E1039168F}" type="datetimeFigureOut">
              <a:rPr lang="en-US" smtClean="0"/>
              <a:t>2/14/2025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79768-A2FC-4D08-91F6-8DCE6C566B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2/14/2025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2/14/2025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64324"/>
            <a:ext cx="10515600" cy="2387600"/>
          </a:xfrm>
        </p:spPr>
        <p:txBody>
          <a:bodyPr anchor="ctr" anchorCtr="0"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SHALAT QASHAR DAN JAMAK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855620" y="2933105"/>
            <a:ext cx="9582736" cy="11377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2400" dirty="0">
                <a:solidFill>
                  <a:schemeClr val="bg1"/>
                </a:solidFill>
                <a:latin typeface="+mj-lt"/>
              </a:rPr>
              <a:t>PENGERTIAN DAN TATACARA SHALAT QASHAR DAN JAMAK</a:t>
            </a: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DFC05-DB23-8D0B-3122-21D5DCEB1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latin typeface="Arial Black" panose="020B0A04020102020204" pitchFamily="34" charset="0"/>
              </a:rPr>
              <a:t>TUJUAN PEMBELAJARAN</a:t>
            </a:r>
            <a:endParaRPr lang="en-US" b="1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8913A-732A-2516-05CB-3FE565E46C2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49564" y="2110165"/>
            <a:ext cx="11092871" cy="3977640"/>
          </a:xfrm>
        </p:spPr>
        <p:txBody>
          <a:bodyPr>
            <a:norm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id-ID" sz="1600" dirty="0">
                <a:latin typeface="Arial Black" panose="020B0A04020102020204" pitchFamily="34" charset="0"/>
              </a:rPr>
              <a:t>MEMBEDAKAN PENGERTIAN SHALAT JAMAK DAN QASHAR </a:t>
            </a:r>
          </a:p>
          <a:p>
            <a:pPr marL="228600" indent="-228600">
              <a:buFont typeface="+mj-lt"/>
              <a:buAutoNum type="arabicPeriod"/>
            </a:pPr>
            <a:r>
              <a:rPr lang="id-ID" sz="1600" dirty="0">
                <a:latin typeface="Arial Black" panose="020B0A04020102020204" pitchFamily="34" charset="0"/>
              </a:rPr>
              <a:t>MENENTUKAN SHALAT YANG BOLEH DIJAMAK DAN YANG BOLEH DIQASHAR</a:t>
            </a:r>
          </a:p>
          <a:p>
            <a:pPr marL="228600" indent="-228600">
              <a:buFont typeface="+mj-lt"/>
              <a:buAutoNum type="arabicPeriod"/>
            </a:pPr>
            <a:r>
              <a:rPr lang="id-ID" sz="1600" dirty="0">
                <a:latin typeface="Arial Black" panose="020B0A04020102020204" pitchFamily="34" charset="0"/>
              </a:rPr>
              <a:t>MENGURAIKAN TATA CARA PELAKSANAAN SHALAT JAMAK DAN QASHAR</a:t>
            </a:r>
          </a:p>
          <a:p>
            <a:pPr marL="228600" indent="-228600">
              <a:buFont typeface="+mj-lt"/>
              <a:buAutoNum type="arabicPeriod"/>
            </a:pPr>
            <a:r>
              <a:rPr lang="id-ID" sz="1600" dirty="0">
                <a:latin typeface="Arial Black" panose="020B0A04020102020204" pitchFamily="34" charset="0"/>
              </a:rPr>
              <a:t>MENSIMULASIKAN DENGAN GERAK TERLATIH PELAKSANAAN SHALAT JAMAK DAN QASHAR</a:t>
            </a:r>
            <a:endParaRPr lang="en-US" sz="1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014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PENGERTIAN SHALAT QASHAR DAN JAMAK</a:t>
            </a:r>
          </a:p>
        </p:txBody>
      </p:sp>
      <p:sp>
        <p:nvSpPr>
          <p:cNvPr id="38" name="Content Placeholder 17"/>
          <p:cNvSpPr txBox="1">
            <a:spLocks/>
          </p:cNvSpPr>
          <p:nvPr/>
        </p:nvSpPr>
        <p:spPr>
          <a:xfrm>
            <a:off x="541610" y="1524708"/>
            <a:ext cx="4749918" cy="5133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Aft>
                <a:spcPts val="600"/>
              </a:spcAft>
              <a:buNone/>
              <a:defRPr/>
            </a:pP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E301FF1-CFB0-D154-2D63-4259CEECBB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144762"/>
              </p:ext>
            </p:extLst>
          </p:nvPr>
        </p:nvGraphicFramePr>
        <p:xfrm>
          <a:off x="704538" y="1461774"/>
          <a:ext cx="10792918" cy="513389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792918">
                  <a:extLst>
                    <a:ext uri="{9D8B030D-6E8A-4147-A177-3AD203B41FA5}">
                      <a16:colId xmlns:a16="http://schemas.microsoft.com/office/drawing/2014/main" val="4239817321"/>
                    </a:ext>
                  </a:extLst>
                </a:gridCol>
              </a:tblGrid>
              <a:tr h="5133898">
                <a:tc>
                  <a:txBody>
                    <a:bodyPr/>
                    <a:lstStyle/>
                    <a:p>
                      <a:r>
                        <a:rPr lang="en-ID" dirty="0"/>
                        <a:t>JAMAK </a:t>
                      </a:r>
                      <a:r>
                        <a:rPr lang="en-ID" dirty="0" err="1"/>
                        <a:t>menurut</a:t>
                      </a:r>
                      <a:r>
                        <a:rPr lang="en-ID" dirty="0"/>
                        <a:t> Bahasa </a:t>
                      </a:r>
                      <a:r>
                        <a:rPr lang="en-ID" dirty="0" err="1"/>
                        <a:t>artinya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Mengumpulkan</a:t>
                      </a:r>
                      <a:r>
                        <a:rPr lang="en-ID" dirty="0"/>
                        <a:t>.</a:t>
                      </a:r>
                    </a:p>
                    <a:p>
                      <a:r>
                        <a:rPr lang="en-ID" dirty="0" err="1"/>
                        <a:t>Menurut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istrilah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shalat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jamak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adalah</a:t>
                      </a:r>
                      <a:r>
                        <a:rPr lang="en-ID" dirty="0"/>
                        <a:t>: </a:t>
                      </a:r>
                      <a:r>
                        <a:rPr lang="en-ID" dirty="0" err="1"/>
                        <a:t>Mengumpulkan</a:t>
                      </a:r>
                      <a:r>
                        <a:rPr lang="en-ID" dirty="0"/>
                        <a:t> dua </a:t>
                      </a:r>
                      <a:r>
                        <a:rPr lang="en-ID" dirty="0" err="1"/>
                        <a:t>waktu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shalat</a:t>
                      </a:r>
                      <a:r>
                        <a:rPr lang="en-ID" dirty="0"/>
                        <a:t> dan </a:t>
                      </a:r>
                      <a:r>
                        <a:rPr lang="en-ID" dirty="0" err="1"/>
                        <a:t>dikerjakan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dalam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satu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waktu</a:t>
                      </a:r>
                      <a:r>
                        <a:rPr lang="en-ID" dirty="0"/>
                        <a:t>.</a:t>
                      </a:r>
                    </a:p>
                    <a:p>
                      <a:endParaRPr lang="en-ID" dirty="0"/>
                    </a:p>
                    <a:p>
                      <a:r>
                        <a:rPr lang="en-ID" dirty="0" err="1"/>
                        <a:t>Jamak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terbagi</a:t>
                      </a:r>
                      <a:r>
                        <a:rPr lang="en-ID" dirty="0"/>
                        <a:t> dua: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 err="1"/>
                        <a:t>Jamak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taqdim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yaitu</a:t>
                      </a:r>
                      <a:r>
                        <a:rPr lang="en-ID" dirty="0"/>
                        <a:t>: </a:t>
                      </a:r>
                      <a:r>
                        <a:rPr lang="en-ID" dirty="0" err="1"/>
                        <a:t>Mengerjakan</a:t>
                      </a:r>
                      <a:r>
                        <a:rPr lang="en-ID" dirty="0"/>
                        <a:t> dua </a:t>
                      </a:r>
                      <a:r>
                        <a:rPr lang="en-ID" dirty="0" err="1"/>
                        <a:t>shalat</a:t>
                      </a:r>
                      <a:r>
                        <a:rPr lang="en-ID" dirty="0"/>
                        <a:t> dan </a:t>
                      </a:r>
                      <a:r>
                        <a:rPr lang="en-ID" dirty="0" err="1"/>
                        <a:t>dikerjakan</a:t>
                      </a:r>
                      <a:r>
                        <a:rPr lang="en-ID" dirty="0"/>
                        <a:t> pada </a:t>
                      </a:r>
                      <a:r>
                        <a:rPr lang="en-ID" dirty="0" err="1"/>
                        <a:t>waktu</a:t>
                      </a:r>
                      <a:r>
                        <a:rPr lang="en-ID" dirty="0"/>
                        <a:t> yang </a:t>
                      </a:r>
                      <a:r>
                        <a:rPr lang="en-ID" dirty="0" err="1"/>
                        <a:t>pertama</a:t>
                      </a:r>
                      <a:endParaRPr lang="en-ID" dirty="0"/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ID" dirty="0" err="1"/>
                        <a:t>Jamak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Takhir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yaitu</a:t>
                      </a:r>
                      <a:r>
                        <a:rPr lang="en-ID" dirty="0"/>
                        <a:t>: </a:t>
                      </a:r>
                      <a:r>
                        <a:rPr lang="en-ID" dirty="0" err="1"/>
                        <a:t>Mengerjakan</a:t>
                      </a:r>
                      <a:r>
                        <a:rPr lang="en-ID" dirty="0"/>
                        <a:t> dua </a:t>
                      </a:r>
                      <a:r>
                        <a:rPr lang="en-ID" dirty="0" err="1"/>
                        <a:t>shalat</a:t>
                      </a:r>
                      <a:r>
                        <a:rPr lang="en-ID" dirty="0"/>
                        <a:t> dan </a:t>
                      </a:r>
                      <a:r>
                        <a:rPr lang="en-ID" dirty="0" err="1"/>
                        <a:t>dikerjakan</a:t>
                      </a:r>
                      <a:r>
                        <a:rPr lang="en-ID" dirty="0"/>
                        <a:t> pada </a:t>
                      </a:r>
                      <a:r>
                        <a:rPr lang="en-ID" dirty="0" err="1"/>
                        <a:t>waktu</a:t>
                      </a:r>
                      <a:r>
                        <a:rPr lang="en-ID" dirty="0"/>
                        <a:t> yang </a:t>
                      </a:r>
                      <a:r>
                        <a:rPr lang="en-ID" dirty="0" err="1"/>
                        <a:t>kedua</a:t>
                      </a:r>
                      <a:endParaRPr lang="en-ID" dirty="0"/>
                    </a:p>
                    <a:p>
                      <a:pPr marL="0" indent="0">
                        <a:buNone/>
                      </a:pPr>
                      <a:endParaRPr lang="en-ID" dirty="0"/>
                    </a:p>
                    <a:p>
                      <a:pPr marL="0" indent="0">
                        <a:buNone/>
                      </a:pPr>
                      <a:r>
                        <a:rPr lang="en-ID" dirty="0" err="1"/>
                        <a:t>Niat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Shalat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jamak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duhur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dengan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ashar</a:t>
                      </a:r>
                      <a:r>
                        <a:rPr lang="en-ID" dirty="0"/>
                        <a:t>: </a:t>
                      </a:r>
                    </a:p>
                    <a:p>
                      <a:pPr marL="0" indent="0" algn="r">
                        <a:buNone/>
                      </a:pPr>
                      <a:r>
                        <a:rPr lang="ar-SA" sz="3200" b="0" i="0" kern="1200" dirty="0">
                          <a:solidFill>
                            <a:schemeClr val="lt1"/>
                          </a:solidFill>
                          <a:effectLst/>
                          <a:latin typeface="Traditional Arabic" panose="02020603050405020304" pitchFamily="18" charset="-78"/>
                          <a:ea typeface="+mn-ea"/>
                          <a:cs typeface="Traditional Arabic" panose="02020603050405020304" pitchFamily="18" charset="-78"/>
                        </a:rPr>
                        <a:t>أُصَلِّى فَرْضَ الظُّهْرِ أَرْبَعَ رَكَعَاتٍ مَجْمُوْعًا بِالْعَصْرِ لِلهِ تَعَالَى</a:t>
                      </a:r>
                      <a:endParaRPr lang="en-ID" sz="3200" b="0" i="0" kern="1200" dirty="0">
                        <a:solidFill>
                          <a:schemeClr val="lt1"/>
                        </a:solidFill>
                        <a:effectLst/>
                        <a:latin typeface="Traditional Arabic" panose="02020603050405020304" pitchFamily="18" charset="-78"/>
                        <a:ea typeface="+mn-ea"/>
                        <a:cs typeface="Traditional Arabic" panose="02020603050405020304" pitchFamily="18" charset="-78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b="0" i="0" kern="1200" dirty="0">
                          <a:solidFill>
                            <a:schemeClr val="lt1"/>
                          </a:solidFill>
                          <a:effectLst/>
                          <a:latin typeface="Traditional Arabic" panose="02020603050405020304" pitchFamily="18" charset="-78"/>
                          <a:ea typeface="+mn-ea"/>
                          <a:cs typeface="Traditional Arabic" panose="02020603050405020304" pitchFamily="18" charset="-78"/>
                        </a:rPr>
                        <a:t>أُصَلِّى فَرْضَ </a:t>
                      </a:r>
                      <a:r>
                        <a:rPr lang="ar-SA" sz="3200" b="0" i="0" kern="1200" dirty="0" err="1">
                          <a:solidFill>
                            <a:schemeClr val="lt1"/>
                          </a:solidFill>
                          <a:effectLst/>
                          <a:latin typeface="Traditional Arabic" panose="02020603050405020304" pitchFamily="18" charset="-78"/>
                          <a:ea typeface="+mn-ea"/>
                          <a:cs typeface="Traditional Arabic" panose="02020603050405020304" pitchFamily="18" charset="-78"/>
                        </a:rPr>
                        <a:t>الْعَصْرأَرْبَعَ</a:t>
                      </a:r>
                      <a:r>
                        <a:rPr lang="ar-SA" sz="3200" b="0" i="0" kern="1200" dirty="0">
                          <a:solidFill>
                            <a:schemeClr val="lt1"/>
                          </a:solidFill>
                          <a:effectLst/>
                          <a:latin typeface="Traditional Arabic" panose="02020603050405020304" pitchFamily="18" charset="-78"/>
                          <a:ea typeface="+mn-ea"/>
                          <a:cs typeface="Traditional Arabic" panose="02020603050405020304" pitchFamily="18" charset="-78"/>
                        </a:rPr>
                        <a:t> رَكَعَاتٍ مَجْمُوْعًا </a:t>
                      </a:r>
                      <a:r>
                        <a:rPr lang="ar-SA" sz="3200" b="0" i="0" kern="1200" dirty="0" err="1">
                          <a:solidFill>
                            <a:schemeClr val="lt1"/>
                          </a:solidFill>
                          <a:effectLst/>
                          <a:latin typeface="Traditional Arabic" panose="02020603050405020304" pitchFamily="18" charset="-78"/>
                          <a:ea typeface="+mn-ea"/>
                          <a:cs typeface="Traditional Arabic" panose="02020603050405020304" pitchFamily="18" charset="-78"/>
                        </a:rPr>
                        <a:t>بِاالظُّهْرِ</a:t>
                      </a:r>
                      <a:r>
                        <a:rPr lang="ar-SA" sz="3200" b="0" i="0" kern="1200" dirty="0">
                          <a:solidFill>
                            <a:schemeClr val="lt1"/>
                          </a:solidFill>
                          <a:effectLst/>
                          <a:latin typeface="Traditional Arabic" panose="02020603050405020304" pitchFamily="18" charset="-78"/>
                          <a:ea typeface="+mn-ea"/>
                          <a:cs typeface="Traditional Arabic" panose="02020603050405020304" pitchFamily="18" charset="-78"/>
                        </a:rPr>
                        <a:t> لِلهِ تَعَالَى</a:t>
                      </a:r>
                      <a:endParaRPr lang="en-ID" sz="3200" b="0" i="0" kern="1200" dirty="0">
                        <a:solidFill>
                          <a:schemeClr val="lt1"/>
                        </a:solidFill>
                        <a:effectLst/>
                        <a:latin typeface="Traditional Arabic" panose="02020603050405020304" pitchFamily="18" charset="-78"/>
                        <a:ea typeface="+mn-ea"/>
                        <a:cs typeface="Traditional Arabic" panose="02020603050405020304" pitchFamily="18" charset="-78"/>
                      </a:endParaRPr>
                    </a:p>
                    <a:p>
                      <a:endParaRPr lang="en-ID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7713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761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9A9DD-585A-0BA4-1A76-8EA6CFD83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952" y="561832"/>
            <a:ext cx="6876288" cy="832254"/>
          </a:xfrm>
        </p:spPr>
        <p:txBody>
          <a:bodyPr/>
          <a:lstStyle/>
          <a:p>
            <a:r>
              <a:rPr lang="id-ID" dirty="0"/>
              <a:t>PENGERTIAN DAN SYARAT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F8FCB-007E-997A-0734-0456891387C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9496" y="2458387"/>
            <a:ext cx="11167822" cy="4399613"/>
          </a:xfrm>
        </p:spPr>
        <p:txBody>
          <a:bodyPr>
            <a:normAutofit fontScale="25000" lnSpcReduction="20000"/>
          </a:bodyPr>
          <a:lstStyle/>
          <a:p>
            <a:pPr lvl="0">
              <a:spcAft>
                <a:spcPts val="600"/>
              </a:spcAft>
              <a:defRPr/>
            </a:pPr>
            <a:r>
              <a:rPr lang="en-US" sz="5600" b="1" dirty="0">
                <a:latin typeface="Arial Black" panose="020B0A04020102020204" pitchFamily="34" charset="0"/>
                <a:cs typeface="Segoe UI" panose="020B0502040204020203" pitchFamily="34" charset="0"/>
              </a:rPr>
              <a:t>QASHAR MENURUT BAHASA ARTINYA MERINGKAS ATAU MEMENDEKKAN.SHALAT QASHAR MENURUT ISTILAH ADALAH: MERINGKAS SHAKAT YANG BANGSA 4 RAKA’AT MENJADI 2 RAKA’A</a:t>
            </a:r>
            <a:r>
              <a:rPr lang="id-ID" sz="5600" b="1" dirty="0">
                <a:latin typeface="Arial Black" panose="020B0A04020102020204" pitchFamily="34" charset="0"/>
                <a:cs typeface="Segoe UI" panose="020B0502040204020203" pitchFamily="34" charset="0"/>
              </a:rPr>
              <a:t>T.</a:t>
            </a:r>
          </a:p>
          <a:p>
            <a:pPr lvl="0">
              <a:spcAft>
                <a:spcPts val="600"/>
              </a:spcAft>
              <a:defRPr/>
            </a:pPr>
            <a:r>
              <a:rPr lang="en-US" sz="5600" b="1" dirty="0">
                <a:latin typeface="Arial Black" panose="020B0A04020102020204" pitchFamily="34" charset="0"/>
                <a:cs typeface="Segoe UI" panose="020B0502040204020203" pitchFamily="34" charset="0"/>
              </a:rPr>
              <a:t>SYARAT SHALAT  JAMAK DAN QASHAR</a:t>
            </a:r>
          </a:p>
          <a:p>
            <a:pPr lvl="0">
              <a:spcAft>
                <a:spcPts val="600"/>
              </a:spcAft>
              <a:buAutoNum type="arabicPeriod"/>
              <a:defRPr/>
            </a:pPr>
            <a:r>
              <a:rPr lang="id-ID" sz="6400" b="1" dirty="0">
                <a:latin typeface="Arial Black" panose="020B0A04020102020204" pitchFamily="34" charset="0"/>
                <a:cs typeface="Segoe UI" panose="020B0502040204020203" pitchFamily="34" charset="0"/>
              </a:rPr>
              <a:t> </a:t>
            </a:r>
            <a:r>
              <a:rPr lang="en-US" sz="6400" b="1" dirty="0" err="1">
                <a:latin typeface="Arial Black" panose="020B0A04020102020204" pitchFamily="34" charset="0"/>
                <a:cs typeface="Segoe UI" panose="020B0502040204020203" pitchFamily="34" charset="0"/>
              </a:rPr>
              <a:t>Perjalanan</a:t>
            </a:r>
            <a:r>
              <a:rPr lang="en-US" sz="6400" b="1" dirty="0">
                <a:latin typeface="Arial Black" panose="020B0A04020102020204" pitchFamily="34" charset="0"/>
                <a:cs typeface="Segoe UI" panose="020B0502040204020203" pitchFamily="34" charset="0"/>
              </a:rPr>
              <a:t> </a:t>
            </a:r>
            <a:r>
              <a:rPr lang="en-US" sz="6400" b="1" dirty="0" err="1">
                <a:latin typeface="Arial Black" panose="020B0A04020102020204" pitchFamily="34" charset="0"/>
                <a:cs typeface="Segoe UI" panose="020B0502040204020203" pitchFamily="34" charset="0"/>
              </a:rPr>
              <a:t>mencapai</a:t>
            </a:r>
            <a:r>
              <a:rPr lang="en-US" sz="6400" b="1" dirty="0">
                <a:latin typeface="Arial Black" panose="020B0A04020102020204" pitchFamily="34" charset="0"/>
                <a:cs typeface="Segoe UI" panose="020B0502040204020203" pitchFamily="34" charset="0"/>
              </a:rPr>
              <a:t> 16 </a:t>
            </a:r>
            <a:r>
              <a:rPr lang="en-US" sz="6400" b="1" dirty="0" err="1">
                <a:latin typeface="Arial Black" panose="020B0A04020102020204" pitchFamily="34" charset="0"/>
                <a:cs typeface="Segoe UI" panose="020B0502040204020203" pitchFamily="34" charset="0"/>
              </a:rPr>
              <a:t>farsakh</a:t>
            </a:r>
            <a:r>
              <a:rPr lang="en-US" sz="6400" b="1" dirty="0">
                <a:latin typeface="Arial Black" panose="020B0A04020102020204" pitchFamily="34" charset="0"/>
                <a:cs typeface="Segoe UI" panose="020B0502040204020203" pitchFamily="34" charset="0"/>
              </a:rPr>
              <a:t> </a:t>
            </a:r>
            <a:r>
              <a:rPr lang="en-US" sz="6400" b="1" dirty="0" err="1">
                <a:latin typeface="Arial Black" panose="020B0A04020102020204" pitchFamily="34" charset="0"/>
                <a:cs typeface="Segoe UI" panose="020B0502040204020203" pitchFamily="34" charset="0"/>
              </a:rPr>
              <a:t>atau</a:t>
            </a:r>
            <a:r>
              <a:rPr lang="id-ID" sz="6400" b="1" dirty="0">
                <a:latin typeface="Arial Black" panose="020B0A04020102020204" pitchFamily="34" charset="0"/>
                <a:cs typeface="Segoe UI" panose="020B0502040204020203" pitchFamily="34" charset="0"/>
              </a:rPr>
              <a:t> </a:t>
            </a:r>
            <a:r>
              <a:rPr lang="en-US" sz="6400" b="1" dirty="0" err="1">
                <a:latin typeface="Arial Black" panose="020B0A04020102020204" pitchFamily="34" charset="0"/>
                <a:cs typeface="Segoe UI" panose="020B0502040204020203" pitchFamily="34" charset="0"/>
              </a:rPr>
              <a:t>kurang</a:t>
            </a:r>
            <a:r>
              <a:rPr lang="en-US" sz="6400" b="1" dirty="0">
                <a:latin typeface="Arial Black" panose="020B0A04020102020204" pitchFamily="34" charset="0"/>
                <a:cs typeface="Segoe UI" panose="020B0502040204020203" pitchFamily="34" charset="0"/>
              </a:rPr>
              <a:t> </a:t>
            </a:r>
            <a:r>
              <a:rPr lang="en-US" sz="6400" b="1" dirty="0" err="1">
                <a:latin typeface="Arial Black" panose="020B0A04020102020204" pitchFamily="34" charset="0"/>
                <a:cs typeface="Segoe UI" panose="020B0502040204020203" pitchFamily="34" charset="0"/>
              </a:rPr>
              <a:t>lebih</a:t>
            </a:r>
            <a:r>
              <a:rPr lang="en-US" sz="6400" b="1" dirty="0">
                <a:latin typeface="Arial Black" panose="020B0A04020102020204" pitchFamily="34" charset="0"/>
                <a:cs typeface="Segoe UI" panose="020B0502040204020203" pitchFamily="34" charset="0"/>
              </a:rPr>
              <a:t> 81 KM </a:t>
            </a:r>
          </a:p>
          <a:p>
            <a:pPr lvl="0">
              <a:spcAft>
                <a:spcPts val="600"/>
              </a:spcAft>
              <a:buAutoNum type="arabicPeriod"/>
              <a:defRPr/>
            </a:pPr>
            <a:r>
              <a:rPr lang="id-ID" sz="6400" b="1" dirty="0">
                <a:latin typeface="Arial Black" panose="020B0A04020102020204" pitchFamily="34" charset="0"/>
                <a:cs typeface="Segoe UI" panose="020B0502040204020203" pitchFamily="34" charset="0"/>
              </a:rPr>
              <a:t> </a:t>
            </a:r>
            <a:r>
              <a:rPr lang="en-US" sz="6400" b="1" dirty="0" err="1">
                <a:latin typeface="Arial Black" panose="020B0A04020102020204" pitchFamily="34" charset="0"/>
                <a:cs typeface="Segoe UI" panose="020B0502040204020203" pitchFamily="34" charset="0"/>
              </a:rPr>
              <a:t>Perjalanan</a:t>
            </a:r>
            <a:r>
              <a:rPr lang="en-US" sz="6400" b="1" dirty="0">
                <a:latin typeface="Arial Black" panose="020B0A04020102020204" pitchFamily="34" charset="0"/>
                <a:cs typeface="Segoe UI" panose="020B0502040204020203" pitchFamily="34" charset="0"/>
              </a:rPr>
              <a:t> yang </a:t>
            </a:r>
            <a:r>
              <a:rPr lang="en-US" sz="6400" b="1" dirty="0" err="1">
                <a:latin typeface="Arial Black" panose="020B0A04020102020204" pitchFamily="34" charset="0"/>
                <a:cs typeface="Segoe UI" panose="020B0502040204020203" pitchFamily="34" charset="0"/>
              </a:rPr>
              <a:t>diperbolehkan</a:t>
            </a:r>
            <a:r>
              <a:rPr lang="en-US" sz="6400" b="1" dirty="0">
                <a:latin typeface="Arial Black" panose="020B0A04020102020204" pitchFamily="34" charset="0"/>
                <a:cs typeface="Segoe UI" panose="020B0502040204020203" pitchFamily="34" charset="0"/>
              </a:rPr>
              <a:t> oleh agama</a:t>
            </a:r>
            <a:endParaRPr lang="id-ID" sz="6400" b="1" dirty="0">
              <a:latin typeface="Arial Black" panose="020B0A04020102020204" pitchFamily="34" charset="0"/>
              <a:cs typeface="Segoe UI" panose="020B0502040204020203" pitchFamily="34" charset="0"/>
            </a:endParaRPr>
          </a:p>
          <a:p>
            <a:pPr lvl="0">
              <a:spcAft>
                <a:spcPts val="600"/>
              </a:spcAft>
              <a:buAutoNum type="arabicPeriod"/>
              <a:defRPr/>
            </a:pPr>
            <a:r>
              <a:rPr lang="id-ID" sz="6400" b="1" dirty="0">
                <a:latin typeface="Arial Black" panose="020B0A04020102020204" pitchFamily="34" charset="0"/>
                <a:cs typeface="Segoe UI" panose="020B0502040204020203" pitchFamily="34" charset="0"/>
              </a:rPr>
              <a:t>Tidak boleh bermakmum pada imam yang mukim</a:t>
            </a:r>
          </a:p>
          <a:p>
            <a:pPr lvl="0">
              <a:spcAft>
                <a:spcPts val="600"/>
              </a:spcAft>
              <a:buAutoNum type="arabicPeriod"/>
              <a:defRPr/>
            </a:pPr>
            <a:r>
              <a:rPr lang="id-ID" sz="6400" b="1" dirty="0">
                <a:latin typeface="Arial Black" panose="020B0A04020102020204" pitchFamily="34" charset="0"/>
                <a:cs typeface="Segoe UI" panose="020B0502040204020203" pitchFamily="34" charset="0"/>
              </a:rPr>
              <a:t> Pada shalat jamak takhir, wajib niat mengakhirkan shalat yang pertama</a:t>
            </a:r>
          </a:p>
          <a:p>
            <a:pPr lvl="0">
              <a:spcAft>
                <a:spcPts val="600"/>
              </a:spcAft>
              <a:buAutoNum type="arabicPeriod"/>
              <a:defRPr/>
            </a:pPr>
            <a:r>
              <a:rPr lang="id-ID" sz="6400" b="1" dirty="0">
                <a:latin typeface="Arial Black" panose="020B0A04020102020204" pitchFamily="34" charset="0"/>
                <a:cs typeface="Segoe UI" panose="020B0502040204020203" pitchFamily="34" charset="0"/>
              </a:rPr>
              <a:t> Tidak boleh ada jeda antara shalat pertama dengan kedua</a:t>
            </a:r>
          </a:p>
          <a:p>
            <a:pPr lvl="0">
              <a:spcAft>
                <a:spcPts val="600"/>
              </a:spcAft>
              <a:buAutoNum type="arabicPeriod"/>
              <a:defRPr/>
            </a:pPr>
            <a:r>
              <a:rPr lang="id-ID" sz="5600" b="1" dirty="0">
                <a:latin typeface="Arial Black" panose="020B0A04020102020204" pitchFamily="34" charset="0"/>
                <a:cs typeface="Segoe UI" panose="020B0502040204020203" pitchFamily="34" charset="0"/>
              </a:rPr>
              <a:t> Shalat yang bisa diqashar hanya yang berjumlah 4 raka’at.</a:t>
            </a:r>
            <a:endParaRPr lang="en-US" sz="5600" b="1" dirty="0">
              <a:latin typeface="Arial Black" panose="020B0A04020102020204" pitchFamily="34" charset="0"/>
              <a:cs typeface="Segoe UI" panose="020B0502040204020203" pitchFamily="34" charset="0"/>
            </a:endParaRPr>
          </a:p>
          <a:p>
            <a:endParaRPr lang="en-ID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355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>
                <a:latin typeface="Segoe UI Light" panose="020B0502040204020203" pitchFamily="34" charset="0"/>
                <a:cs typeface="Segoe UI Light" panose="020B0502040204020203" pitchFamily="34" charset="0"/>
              </a:rPr>
              <a:t>S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halat</a:t>
            </a: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Qashar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5" name="Content Placeholder 17"/>
          <p:cNvSpPr txBox="1">
            <a:spLocks/>
          </p:cNvSpPr>
          <p:nvPr/>
        </p:nvSpPr>
        <p:spPr>
          <a:xfrm>
            <a:off x="541609" y="1455491"/>
            <a:ext cx="11047196" cy="10746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2000"/>
              </a:spcAft>
              <a:buNone/>
            </a:pP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" name="Content Placeholder 17"/>
          <p:cNvSpPr txBox="1">
            <a:spLocks/>
          </p:cNvSpPr>
          <p:nvPr/>
        </p:nvSpPr>
        <p:spPr>
          <a:xfrm>
            <a:off x="1013033" y="1647885"/>
            <a:ext cx="10575772" cy="20006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  <a:defRPr/>
            </a:pPr>
            <a:r>
              <a:rPr lang="en-ID" sz="1400" dirty="0">
                <a:solidFill>
                  <a:prstClr val="black">
                    <a:lumMod val="75000"/>
                    <a:lumOff val="25000"/>
                  </a:prstClr>
                </a:solidFill>
                <a:cs typeface="Segoe UI"/>
              </a:rPr>
              <a:t>LAFAL NIAT SHALAT QASHAR:</a:t>
            </a:r>
            <a:endParaRPr lang="ar-SA" sz="2800" dirty="0">
              <a:solidFill>
                <a:prstClr val="black">
                  <a:lumMod val="75000"/>
                  <a:lumOff val="25000"/>
                </a:prstClr>
              </a:solidFill>
              <a:cs typeface="Segoe UI"/>
            </a:endParaRPr>
          </a:p>
          <a:p>
            <a:pPr marL="0" indent="0">
              <a:spcAft>
                <a:spcPts val="600"/>
              </a:spcAft>
              <a:buNone/>
              <a:defRPr/>
            </a:pPr>
            <a:r>
              <a:rPr lang="ar-SA" sz="2800" b="0" i="0" kern="1200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أُصَلِّى فَرْضَ الظُّهْرِ </a:t>
            </a:r>
            <a:r>
              <a:rPr lang="ar-SA" sz="2800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رَكْعَتَيْنِ قَصْرا </a:t>
            </a:r>
            <a:r>
              <a:rPr lang="ar-SA" sz="2800" b="0" i="0" kern="1200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لِلهِ تَعَالَى</a:t>
            </a:r>
          </a:p>
          <a:p>
            <a:pPr marL="0" indent="0">
              <a:spcAft>
                <a:spcPts val="600"/>
              </a:spcAft>
              <a:buNone/>
              <a:defRPr/>
            </a:pPr>
            <a:r>
              <a:rPr lang="ar-SA" sz="2800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أُ</a:t>
            </a:r>
            <a:r>
              <a:rPr lang="ar-SA" sz="2800" b="0" i="0" kern="1200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صَلِّى فَرْضَ العَصْرِ </a:t>
            </a:r>
            <a:r>
              <a:rPr lang="ar-SA" sz="2800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رَكْعَتَيْنِ قَصْرا </a:t>
            </a:r>
            <a:r>
              <a:rPr lang="ar-SA" sz="2800" b="0" i="0" kern="1200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لِلهِ تَعَالَى</a:t>
            </a:r>
          </a:p>
          <a:p>
            <a:pPr marL="0" indent="0">
              <a:spcAft>
                <a:spcPts val="600"/>
              </a:spcAft>
              <a:buNone/>
              <a:defRPr/>
            </a:pPr>
            <a:r>
              <a:rPr lang="ar-SA" sz="2800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أُ</a:t>
            </a:r>
            <a:r>
              <a:rPr lang="ar-SA" sz="2800" b="0" i="0" kern="1200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صَلِّى فَرْضَ الظُّهْرِ </a:t>
            </a:r>
            <a:r>
              <a:rPr lang="ar-SA" sz="2800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رَكْعَتَيْنِ </a:t>
            </a:r>
            <a:r>
              <a:rPr lang="ar-SA" sz="2800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قَصْرأ</a:t>
            </a:r>
            <a:r>
              <a:rPr lang="ar-SA" sz="2800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2800" b="0" i="0" kern="1200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لِلهِ تَعَالَى</a:t>
            </a:r>
            <a:endParaRPr lang="en-ID" sz="2800" b="0" i="0" kern="1200" dirty="0">
              <a:solidFill>
                <a:schemeClr val="tx1"/>
              </a:solidFill>
              <a:effectLst/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endParaRPr>
          </a:p>
          <a:p>
            <a:pPr marL="0" lvl="0" indent="0">
              <a:spcAft>
                <a:spcPts val="600"/>
              </a:spcAft>
              <a:buNone/>
              <a:defRPr/>
            </a:pPr>
            <a:endParaRPr lang="en-ID" sz="1400" dirty="0">
              <a:solidFill>
                <a:prstClr val="black">
                  <a:lumMod val="75000"/>
                  <a:lumOff val="25000"/>
                </a:prstClr>
              </a:solidFill>
              <a:cs typeface="Segoe UI"/>
            </a:endParaRPr>
          </a:p>
          <a:p>
            <a:pPr marL="0" lvl="0" indent="0">
              <a:spcAft>
                <a:spcPts val="600"/>
              </a:spcAft>
              <a:buNone/>
              <a:defRPr/>
            </a:pPr>
            <a:endParaRPr lang="en-US" sz="1400" dirty="0">
              <a:solidFill>
                <a:prstClr val="black">
                  <a:lumMod val="75000"/>
                  <a:lumOff val="25000"/>
                </a:prstClr>
              </a:solidFill>
              <a:cs typeface="Segoe UI"/>
            </a:endParaRPr>
          </a:p>
        </p:txBody>
      </p:sp>
      <p:sp>
        <p:nvSpPr>
          <p:cNvPr id="36" name="Content Placeholder 17"/>
          <p:cNvSpPr txBox="1">
            <a:spLocks/>
          </p:cNvSpPr>
          <p:nvPr/>
        </p:nvSpPr>
        <p:spPr>
          <a:xfrm>
            <a:off x="1056513" y="2844450"/>
            <a:ext cx="4504252" cy="1065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Aft>
                <a:spcPts val="2000"/>
              </a:spcAft>
              <a:buNone/>
              <a:defRPr/>
            </a:pPr>
            <a:endParaRPr lang="en-US" dirty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8BC6DEE-334C-66CC-897E-501FDFFA5077}"/>
              </a:ext>
            </a:extLst>
          </p:cNvPr>
          <p:cNvSpPr/>
          <p:nvPr/>
        </p:nvSpPr>
        <p:spPr>
          <a:xfrm>
            <a:off x="1056513" y="3840944"/>
            <a:ext cx="9308892" cy="17953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ctr"/>
            <a:r>
              <a:rPr lang="en-US" b="0" i="0" dirty="0">
                <a:solidFill>
                  <a:srgbClr val="000000"/>
                </a:solidFill>
                <a:effectLst/>
                <a:latin typeface="Inter"/>
              </a:rPr>
              <a:t>Allah SWT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Inter"/>
              </a:rPr>
              <a:t>berfirman</a:t>
            </a:r>
            <a:r>
              <a:rPr lang="en-US" b="0" i="0" dirty="0">
                <a:solidFill>
                  <a:srgbClr val="000000"/>
                </a:solidFill>
                <a:effectLst/>
                <a:latin typeface="Inter"/>
              </a:rPr>
              <a:t> di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Inter"/>
              </a:rPr>
              <a:t>dalam</a:t>
            </a:r>
            <a:r>
              <a:rPr lang="en-US" b="0" i="0" dirty="0">
                <a:solidFill>
                  <a:srgbClr val="000000"/>
                </a:solidFill>
                <a:effectLst/>
                <a:latin typeface="Inter"/>
              </a:rPr>
              <a:t> Surat An-Nisa’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Inter"/>
              </a:rPr>
              <a:t>ayat</a:t>
            </a:r>
            <a:r>
              <a:rPr lang="en-US" b="0" i="0" dirty="0">
                <a:solidFill>
                  <a:srgbClr val="000000"/>
                </a:solidFill>
                <a:effectLst/>
                <a:latin typeface="Inter"/>
              </a:rPr>
              <a:t> 101. </a:t>
            </a:r>
            <a:endParaRPr lang="id-ID" b="0" i="0" dirty="0">
              <a:solidFill>
                <a:srgbClr val="000000"/>
              </a:solidFill>
              <a:effectLst/>
              <a:latin typeface="Inter"/>
            </a:endParaRPr>
          </a:p>
          <a:p>
            <a:pPr algn="ctr"/>
            <a:r>
              <a:rPr lang="ar-SA" sz="2800" b="0" i="0" dirty="0">
                <a:solidFill>
                  <a:srgbClr val="000000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وَإِذَا ضَرَبْتُمْ فِي الْأَرْضِ فَلَيْسَ عَلَيْكُمْ جُنَاحٌ أَنْ تَقْصُرُوا</a:t>
            </a:r>
            <a:r>
              <a:rPr lang="ar-SA" sz="2800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ar-SA" sz="2800" b="0" i="0" dirty="0">
                <a:solidFill>
                  <a:srgbClr val="000000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مِنَ الصَّلَاةِ </a:t>
            </a:r>
            <a:endParaRPr lang="id-ID" sz="2800" b="0" i="0" dirty="0">
              <a:solidFill>
                <a:srgbClr val="000000"/>
              </a:solidFill>
              <a:effectLst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/>
            <a:r>
              <a:rPr lang="en-US" b="0" i="0" dirty="0" err="1">
                <a:solidFill>
                  <a:srgbClr val="000000"/>
                </a:solidFill>
                <a:effectLst/>
                <a:latin typeface="Inter"/>
              </a:rPr>
              <a:t>Artinya</a:t>
            </a:r>
            <a:r>
              <a:rPr lang="en-US" b="0" i="0" dirty="0">
                <a:solidFill>
                  <a:srgbClr val="000000"/>
                </a:solidFill>
                <a:effectLst/>
                <a:latin typeface="Inter"/>
              </a:rPr>
              <a:t>, “Ketika kalian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Inter"/>
              </a:rPr>
              <a:t>bepergian</a:t>
            </a:r>
            <a:r>
              <a:rPr lang="en-US" b="0" i="0" dirty="0">
                <a:solidFill>
                  <a:srgbClr val="000000"/>
                </a:solidFill>
                <a:effectLst/>
                <a:latin typeface="Inter"/>
              </a:rPr>
              <a:t> di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Inter"/>
              </a:rPr>
              <a:t>bumi</a:t>
            </a:r>
            <a:r>
              <a:rPr lang="en-US" b="0" i="0" dirty="0">
                <a:solidFill>
                  <a:srgbClr val="000000"/>
                </a:solidFill>
                <a:effectLst/>
                <a:latin typeface="Inter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Inter"/>
              </a:rPr>
              <a:t>maka</a:t>
            </a:r>
            <a:r>
              <a:rPr lang="en-US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Inter"/>
              </a:rPr>
              <a:t>bagi</a:t>
            </a:r>
            <a:r>
              <a:rPr lang="en-US" b="0" i="0" dirty="0">
                <a:solidFill>
                  <a:srgbClr val="000000"/>
                </a:solidFill>
                <a:effectLst/>
                <a:latin typeface="Inter"/>
              </a:rPr>
              <a:t> kalian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Inter"/>
              </a:rPr>
              <a:t>tidak</a:t>
            </a:r>
            <a:r>
              <a:rPr lang="en-US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Inter"/>
              </a:rPr>
              <a:t>ada</a:t>
            </a:r>
            <a:r>
              <a:rPr lang="en-US" b="0" i="0" dirty="0">
                <a:solidFill>
                  <a:srgbClr val="000000"/>
                </a:solidFill>
                <a:effectLst/>
                <a:latin typeface="Inter"/>
              </a:rPr>
              <a:t> dosa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Inter"/>
              </a:rPr>
              <a:t>meringkas</a:t>
            </a:r>
            <a:r>
              <a:rPr lang="en-US" b="0" i="0" dirty="0">
                <a:solidFill>
                  <a:srgbClr val="00000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Inter"/>
              </a:rPr>
              <a:t>shalat</a:t>
            </a:r>
            <a:r>
              <a:rPr lang="en-US" b="0" i="0" dirty="0">
                <a:solidFill>
                  <a:srgbClr val="000000"/>
                </a:solidFill>
                <a:effectLst/>
                <a:latin typeface="Inter"/>
              </a:rPr>
              <a:t>.”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001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>
                <a:latin typeface="Segoe UI Light" panose="020B0502040204020203" pitchFamily="34" charset="0"/>
                <a:cs typeface="Segoe UI Light" panose="020B0502040204020203" pitchFamily="34" charset="0"/>
              </a:rPr>
              <a:t>SHALAT QASHAR DAN JAMAK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541609" y="1431010"/>
            <a:ext cx="11075767" cy="479088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  <a:buNone/>
            </a:pPr>
            <a:r>
              <a:rPr lang="id-ID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Rockwell" panose="02060603020205020403" pitchFamily="18" charset="0"/>
                <a:cs typeface="Segoe UI" panose="020B0502040204020203" pitchFamily="34" charset="0"/>
              </a:rPr>
              <a:t>Yaitu melaksanakan shalat dengan cara mengumpulkan dua shalat dan sekaligur meringkasnya menjadi dua raka’at (bagi shalta yang 4 raka’at)</a:t>
            </a:r>
          </a:p>
          <a:p>
            <a:pPr marL="0" indent="0"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  <a:buNone/>
            </a:pPr>
            <a:endParaRPr lang="id-ID" sz="2000" dirty="0">
              <a:solidFill>
                <a:prstClr val="black">
                  <a:lumMod val="75000"/>
                  <a:lumOff val="25000"/>
                </a:prstClr>
              </a:solidFill>
              <a:latin typeface="Rockwell" panose="02060603020205020403" pitchFamily="18" charset="0"/>
              <a:cs typeface="Segoe UI" panose="020B0502040204020203" pitchFamily="34" charset="0"/>
            </a:endParaRPr>
          </a:p>
          <a:p>
            <a:pPr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</a:pPr>
            <a:r>
              <a:rPr lang="id-ID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Rockwell" panose="02060603020205020403" pitchFamily="18" charset="0"/>
                <a:cs typeface="Segoe UI" panose="020B0502040204020203" pitchFamily="34" charset="0"/>
              </a:rPr>
              <a:t>Contoh: melaksanakan shalat dhuhur dan ashar pada waktu dzuhur dilaksanakan dua rakaat, dua raka’at.</a:t>
            </a:r>
          </a:p>
          <a:p>
            <a:pPr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</a:pPr>
            <a:r>
              <a:rPr lang="id-ID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Rockwell" panose="02060603020205020403" pitchFamily="18" charset="0"/>
                <a:cs typeface="Segoe UI" panose="020B0502040204020203" pitchFamily="34" charset="0"/>
              </a:rPr>
              <a:t>Tata cara: shalat dzuhur dua raka’at dengan niat:</a:t>
            </a:r>
          </a:p>
          <a:p>
            <a:pPr algn="r">
              <a:lnSpc>
                <a:spcPts val="1800"/>
              </a:lnSpc>
              <a:spcAft>
                <a:spcPts val="600"/>
              </a:spcAft>
            </a:pPr>
            <a:r>
              <a:rPr lang="ar-SA" sz="2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</a:t>
            </a:r>
            <a:r>
              <a:rPr lang="ar-SA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ُ</a:t>
            </a:r>
            <a:r>
              <a:rPr lang="ar-SA" sz="2800" b="0" i="0" kern="1200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صَلِّى فَرْضَ الظُّهْرِ </a:t>
            </a:r>
            <a:r>
              <a:rPr lang="ar-SA" sz="2800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رَكْعَتَيْنِ قَصْرا </a:t>
            </a:r>
            <a:r>
              <a:rPr lang="ar-SA" sz="2800" b="0" i="0" kern="1200" dirty="0">
                <a:solidFill>
                  <a:schemeClr val="lt1"/>
                </a:solidFill>
                <a:effectLst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َ</a:t>
            </a:r>
            <a:r>
              <a:rPr lang="ar-SA" sz="2800" b="0" i="0" kern="1200" dirty="0">
                <a:effectLst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مَجْمُوْعًا </a:t>
            </a:r>
            <a:r>
              <a:rPr lang="ar-SA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اليه ا</a:t>
            </a:r>
            <a:r>
              <a:rPr lang="ar-SA" sz="2800" b="0" i="0" kern="1200" dirty="0">
                <a:effectLst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لْعَصْر</a:t>
            </a:r>
            <a:r>
              <a:rPr lang="ar-SA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ُ ( اِماَ مًا \ مًأْمُوْمًا) </a:t>
            </a:r>
            <a:r>
              <a:rPr lang="ar-SA" sz="2800" b="0" i="0" kern="1200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لِلهِ تَعَالَى</a:t>
            </a:r>
          </a:p>
          <a:p>
            <a:pPr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</a:pPr>
            <a:r>
              <a:rPr lang="id-ID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Rockwell" panose="02060603020205020403" pitchFamily="18" charset="0"/>
                <a:cs typeface="Segoe UI" panose="020B0502040204020203" pitchFamily="34" charset="0"/>
              </a:rPr>
              <a:t>Setelah selesai, kemudian berdiri kembali untuk melakukan shalat ashar 2 raka’at dengan niat: </a:t>
            </a:r>
          </a:p>
          <a:p>
            <a:pPr algn="r">
              <a:lnSpc>
                <a:spcPts val="1800"/>
              </a:lnSpc>
              <a:spcAft>
                <a:spcPts val="600"/>
              </a:spcAft>
            </a:pPr>
            <a:r>
              <a:rPr lang="ar-SA" sz="2000" b="0" i="0" kern="1200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أ</a:t>
            </a:r>
            <a:r>
              <a:rPr lang="ar-SA" sz="2800" b="0" i="0" kern="1200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ُصَلِّى فَرْضَ ا</a:t>
            </a:r>
            <a:r>
              <a:rPr lang="ar-SA" sz="2800" b="0" i="0" kern="1200" dirty="0">
                <a:effectLst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لْعَصْر</a:t>
            </a:r>
            <a:r>
              <a:rPr lang="ar-SA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ُ </a:t>
            </a:r>
            <a:r>
              <a:rPr lang="ar-SA" sz="2800" b="0" i="0" kern="1200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ِ </a:t>
            </a:r>
            <a:r>
              <a:rPr lang="ar-SA" sz="2800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رَكْعَتَيْنِ قَصْرا </a:t>
            </a:r>
            <a:r>
              <a:rPr lang="ar-SA" sz="2800" b="0" i="0" kern="1200" dirty="0">
                <a:solidFill>
                  <a:schemeClr val="lt1"/>
                </a:solidFill>
                <a:effectLst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َ</a:t>
            </a:r>
            <a:r>
              <a:rPr lang="ar-SA" sz="2800" b="0" i="0" kern="1200" dirty="0">
                <a:effectLst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مَجْمُوْعًا </a:t>
            </a:r>
            <a:r>
              <a:rPr lang="ar-SA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اِلَى الظُّهْرِ ( اِماَ مًا \ مًأْمُوْمًا) </a:t>
            </a:r>
            <a:r>
              <a:rPr lang="ar-SA" sz="2800" b="0" i="0" kern="1200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+mn-ea"/>
                <a:cs typeface="Traditional Arabic" panose="02020603050405020304" pitchFamily="18" charset="-78"/>
              </a:rPr>
              <a:t>لِلهِ تَعَالَى</a:t>
            </a:r>
          </a:p>
          <a:p>
            <a:pPr algn="r"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</a:pPr>
            <a:endParaRPr lang="en-US" sz="1600" dirty="0">
              <a:solidFill>
                <a:prstClr val="black">
                  <a:lumMod val="75000"/>
                  <a:lumOff val="25000"/>
                </a:prstClr>
              </a:solidFill>
              <a:latin typeface="Rockwell" panose="02060603020205020403" pitchFamily="18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036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Sekian dan terimakasih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20" name="Straight Connector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296866" y="1472431"/>
            <a:ext cx="0" cy="4892634"/>
          </a:xfrm>
          <a:prstGeom prst="line">
            <a:avLst/>
          </a:prstGeom>
          <a:ln w="9525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 descr="Small light blue circle inside a large dark blue circle"/>
          <p:cNvSpPr/>
          <p:nvPr/>
        </p:nvSpPr>
        <p:spPr bwMode="ltGray">
          <a:xfrm>
            <a:off x="8086223" y="2796642"/>
            <a:ext cx="2148929" cy="210175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AutoShape 2" descr="Medan Beriman - Sholat Adalah Tiang Agama . Sahabat semua pasti tidak asing  lagi dengan kata sholat adalah tiangnya agama, sebagaimana Hadits Nabi, .  الصَّلاةُ عِمادُ الدِّينِ ، مَنْ أقَامَها فَقدْ أقَامَ">
            <a:extLst>
              <a:ext uri="{FF2B5EF4-FFF2-40B4-BE49-F238E27FC236}">
                <a16:creationId xmlns:a16="http://schemas.microsoft.com/office/drawing/2014/main" id="{5C75D269-E218-8329-DD0C-AF3D6ADEC2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29C3B61-FC9A-A46B-2027-B31BF85963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0693" y="1686334"/>
            <a:ext cx="4385666" cy="427975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CB9868B-F50D-15B8-9F6E-14E680C477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5641" y="1686334"/>
            <a:ext cx="4986726" cy="389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83360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108_Win32 v2" id="{08D89365-2E4C-432D-9349-8DF9B80AEEA1}" vid="{010FF314-90DF-4A21-BD0D-ADCBA34234A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563EE24-83AF-4B4D-B45B-11D1ECD4364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FC9C26-AD58-4393-99DE-F67958CF6A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A3EE4EA-81C0-48D0-BEBD-A2EFD6B38B4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{71C8F585-3651-4FD0-BF6A-08881E8A15F8}tf10001108_win32</Template>
  <TotalTime>15332</TotalTime>
  <Words>391</Words>
  <Application>Microsoft Office PowerPoint</Application>
  <PresentationFormat>Widescreen</PresentationFormat>
  <Paragraphs>48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Arial Black</vt:lpstr>
      <vt:lpstr>Calibri</vt:lpstr>
      <vt:lpstr>Inter</vt:lpstr>
      <vt:lpstr>Rockwell</vt:lpstr>
      <vt:lpstr>Segoe UI</vt:lpstr>
      <vt:lpstr>Segoe UI Light</vt:lpstr>
      <vt:lpstr>Traditional Arabic</vt:lpstr>
      <vt:lpstr>Custom</vt:lpstr>
      <vt:lpstr>SHALAT QASHAR DAN JAMAK</vt:lpstr>
      <vt:lpstr>TUJUAN PEMBELAJARAN</vt:lpstr>
      <vt:lpstr>PENGERTIAN SHALAT QASHAR DAN JAMAK</vt:lpstr>
      <vt:lpstr>PENGERTIAN DAN SYARAT</vt:lpstr>
      <vt:lpstr>Shalat Qashar</vt:lpstr>
      <vt:lpstr>SHALAT QASHAR DAN JAMAK</vt:lpstr>
      <vt:lpstr>Sekian dan terimakasih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SHALAT QASHAR DAN JAMAK</dc:title>
  <dc:creator>Badrusalam S.Pd.I</dc:creator>
  <cp:keywords/>
  <cp:lastModifiedBy>Badrusalam S.Pd.I</cp:lastModifiedBy>
  <cp:revision>3</cp:revision>
  <dcterms:created xsi:type="dcterms:W3CDTF">2024-04-09T12:44:12Z</dcterms:created>
  <dcterms:modified xsi:type="dcterms:W3CDTF">2025-02-14T08:15:44Z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